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7"/>
  </p:notesMasterIdLst>
  <p:sldIdLst>
    <p:sldId id="257" r:id="rId3"/>
    <p:sldId id="258" r:id="rId4"/>
    <p:sldId id="286" r:id="rId5"/>
    <p:sldId id="290" r:id="rId6"/>
    <p:sldId id="293" r:id="rId7"/>
    <p:sldId id="288" r:id="rId8"/>
    <p:sldId id="273" r:id="rId9"/>
    <p:sldId id="291" r:id="rId10"/>
    <p:sldId id="292" r:id="rId11"/>
    <p:sldId id="261" r:id="rId12"/>
    <p:sldId id="265" r:id="rId13"/>
    <p:sldId id="289" r:id="rId14"/>
    <p:sldId id="267" r:id="rId15"/>
    <p:sldId id="285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KoHo" pitchFamily="2" charset="-34"/>
      <p:regular r:id="rId22"/>
      <p:bold r:id="rId23"/>
      <p:italic r:id="rId24"/>
      <p:boldItalic r:id="rId25"/>
    </p:embeddedFont>
    <p:embeddedFont>
      <p:font typeface="Montserrat" pitchFamily="2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1D1"/>
    <a:srgbClr val="D4CFC4"/>
    <a:srgbClr val="ECE3D4"/>
    <a:srgbClr val="EAE7E1"/>
    <a:srgbClr val="E9B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8"/>
    <p:restoredTop sz="94582"/>
  </p:normalViewPr>
  <p:slideViewPr>
    <p:cSldViewPr snapToGrid="0">
      <p:cViewPr varScale="1">
        <p:scale>
          <a:sx n="153" d="100"/>
          <a:sy n="153" d="100"/>
        </p:scale>
        <p:origin x="168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faf2e5f5d_2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efaf2e5f5d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faf2e5f5d_2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efaf2e5f5d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133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faf2e5f5d_2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efaf2e5f5d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faf2e5f5d_2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efaf2e5f5d_2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faf2e5f5d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faf2e5f5d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faf2e5f5d_2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efaf2e5f5d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068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af2e5f5d_2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efaf2e5f5d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1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faf2e5f5d_2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efaf2e5f5d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faf2e5f5d_2_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efaf2e5f5d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52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faf2e5f5d_2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efaf2e5f5d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faf2e5f5d_2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efaf2e5f5d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faf2e5f5d_2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efaf2e5f5d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>
            <a:spLocks noGrp="1"/>
          </p:cNvSpPr>
          <p:nvPr>
            <p:ph type="pic" idx="2"/>
          </p:nvPr>
        </p:nvSpPr>
        <p:spPr>
          <a:xfrm>
            <a:off x="1557338" y="1841896"/>
            <a:ext cx="6029325" cy="33016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>
            <a:spLocks noGrp="1"/>
          </p:cNvSpPr>
          <p:nvPr>
            <p:ph type="pic" idx="2"/>
          </p:nvPr>
        </p:nvSpPr>
        <p:spPr>
          <a:xfrm>
            <a:off x="5119688" y="692944"/>
            <a:ext cx="3400425" cy="40147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Section Header">
  <p:cSld name="25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>
            <a:spLocks noGrp="1"/>
          </p:cNvSpPr>
          <p:nvPr>
            <p:ph type="pic" idx="2"/>
          </p:nvPr>
        </p:nvSpPr>
        <p:spPr>
          <a:xfrm>
            <a:off x="4629833" y="1246460"/>
            <a:ext cx="3886540" cy="26505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>
            <a:spLocks noGrp="1"/>
          </p:cNvSpPr>
          <p:nvPr>
            <p:ph type="pic" idx="2"/>
          </p:nvPr>
        </p:nvSpPr>
        <p:spPr>
          <a:xfrm>
            <a:off x="2977647" y="0"/>
            <a:ext cx="1394328" cy="224519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0"/>
          <p:cNvSpPr>
            <a:spLocks noGrp="1"/>
          </p:cNvSpPr>
          <p:nvPr>
            <p:ph type="pic" idx="3"/>
          </p:nvPr>
        </p:nvSpPr>
        <p:spPr>
          <a:xfrm>
            <a:off x="4371976" y="3360075"/>
            <a:ext cx="2821840" cy="17834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Section Header">
  <p:cSld name="17_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>
            <a:spLocks noGrp="1"/>
          </p:cNvSpPr>
          <p:nvPr>
            <p:ph type="pic" idx="2"/>
          </p:nvPr>
        </p:nvSpPr>
        <p:spPr>
          <a:xfrm>
            <a:off x="0" y="1367546"/>
            <a:ext cx="3829050" cy="377595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Section Header">
  <p:cSld name="12_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>
            <a:spLocks noGrp="1"/>
          </p:cNvSpPr>
          <p:nvPr>
            <p:ph type="pic" idx="2"/>
          </p:nvPr>
        </p:nvSpPr>
        <p:spPr>
          <a:xfrm>
            <a:off x="4686300" y="0"/>
            <a:ext cx="4457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>
            <a:spLocks noGrp="1"/>
          </p:cNvSpPr>
          <p:nvPr>
            <p:ph type="pic" idx="2"/>
          </p:nvPr>
        </p:nvSpPr>
        <p:spPr>
          <a:xfrm>
            <a:off x="4234547" y="592450"/>
            <a:ext cx="2863331" cy="2415497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5"/>
          <p:cNvSpPr>
            <a:spLocks noGrp="1"/>
          </p:cNvSpPr>
          <p:nvPr>
            <p:ph type="pic" idx="3"/>
          </p:nvPr>
        </p:nvSpPr>
        <p:spPr>
          <a:xfrm>
            <a:off x="5835970" y="2181502"/>
            <a:ext cx="2863331" cy="241549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Title Page">
  <p:cSld name="56_Title Pag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Section Header">
  <p:cSld name="14_Section 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>
            <a:spLocks noGrp="1"/>
          </p:cNvSpPr>
          <p:nvPr>
            <p:ph type="pic" idx="2"/>
          </p:nvPr>
        </p:nvSpPr>
        <p:spPr>
          <a:xfrm>
            <a:off x="4243388" y="0"/>
            <a:ext cx="4900613" cy="51435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ection Header">
  <p:cSld name="9_Section 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>
            <a:spLocks noGrp="1"/>
          </p:cNvSpPr>
          <p:nvPr>
            <p:ph type="pic" idx="2"/>
          </p:nvPr>
        </p:nvSpPr>
        <p:spPr>
          <a:xfrm>
            <a:off x="500063" y="1858688"/>
            <a:ext cx="3871912" cy="252541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Section Header">
  <p:cSld name="23_Section 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>
            <a:spLocks noGrp="1"/>
          </p:cNvSpPr>
          <p:nvPr>
            <p:ph type="pic" idx="2"/>
          </p:nvPr>
        </p:nvSpPr>
        <p:spPr>
          <a:xfrm>
            <a:off x="3762376" y="1419225"/>
            <a:ext cx="1619247" cy="1619247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33"/>
          <p:cNvSpPr>
            <a:spLocks noGrp="1"/>
          </p:cNvSpPr>
          <p:nvPr>
            <p:ph type="pic" idx="3"/>
          </p:nvPr>
        </p:nvSpPr>
        <p:spPr>
          <a:xfrm>
            <a:off x="5600702" y="1419225"/>
            <a:ext cx="1619247" cy="1619247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3"/>
          <p:cNvSpPr>
            <a:spLocks noGrp="1"/>
          </p:cNvSpPr>
          <p:nvPr>
            <p:ph type="pic" idx="4"/>
          </p:nvPr>
        </p:nvSpPr>
        <p:spPr>
          <a:xfrm>
            <a:off x="1924051" y="1419225"/>
            <a:ext cx="1619247" cy="161924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ection Header">
  <p:cSld name="8_Section 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>
            <a:spLocks noGrp="1"/>
          </p:cNvSpPr>
          <p:nvPr>
            <p:ph type="pic" idx="2"/>
          </p:nvPr>
        </p:nvSpPr>
        <p:spPr>
          <a:xfrm>
            <a:off x="4679425" y="1927821"/>
            <a:ext cx="3833202" cy="232928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Section Header">
  <p:cSld name="13_Section 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5"/>
          <p:cNvSpPr>
            <a:spLocks noGrp="1"/>
          </p:cNvSpPr>
          <p:nvPr>
            <p:ph type="pic" idx="2"/>
          </p:nvPr>
        </p:nvSpPr>
        <p:spPr>
          <a:xfrm>
            <a:off x="1549949" y="1417268"/>
            <a:ext cx="2446826" cy="25520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ection Header">
  <p:cSld name="6_Section 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Section Header">
  <p:cSld name="11_Section 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7"/>
          <p:cNvSpPr>
            <a:spLocks noGrp="1"/>
          </p:cNvSpPr>
          <p:nvPr>
            <p:ph type="pic" idx="2"/>
          </p:nvPr>
        </p:nvSpPr>
        <p:spPr>
          <a:xfrm>
            <a:off x="631372" y="2111828"/>
            <a:ext cx="3532413" cy="26724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Section Header">
  <p:cSld name="18_Section 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8"/>
          <p:cNvSpPr>
            <a:spLocks noGrp="1"/>
          </p:cNvSpPr>
          <p:nvPr>
            <p:ph type="pic" idx="2"/>
          </p:nvPr>
        </p:nvSpPr>
        <p:spPr>
          <a:xfrm>
            <a:off x="5131296" y="1115945"/>
            <a:ext cx="3498354" cy="217054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357664"/>
            <a:ext cx="7886700" cy="45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6" r:id="rId5"/>
    <p:sldLayoutId id="2147483669" r:id="rId6"/>
    <p:sldLayoutId id="2147483670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3D4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0"/>
          <p:cNvSpPr txBox="1"/>
          <p:nvPr/>
        </p:nvSpPr>
        <p:spPr>
          <a:xfrm>
            <a:off x="623887" y="964390"/>
            <a:ext cx="4495801" cy="171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i="0" u="none" strike="noStrike" cap="none" dirty="0" err="1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遙測領域專題報告</a:t>
            </a:r>
            <a:endParaRPr lang="en" sz="3800" b="1" i="0" u="none" strike="noStrike" cap="none" dirty="0">
              <a:solidFill>
                <a:srgbClr val="31342D"/>
              </a:solidFill>
              <a:latin typeface="KoHo"/>
              <a:ea typeface="KoHo"/>
              <a:cs typeface="KoHo"/>
              <a:sym typeface="KoH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800" b="1" dirty="0">
              <a:solidFill>
                <a:srgbClr val="31342D"/>
              </a:solidFill>
              <a:latin typeface="KoHo"/>
              <a:ea typeface="KoHo"/>
              <a:cs typeface="KoHo"/>
              <a:sym typeface="KoH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- Yolo </a:t>
            </a:r>
            <a:r>
              <a:rPr lang="en" sz="2000" b="1" i="0" u="none" strike="noStrike" cap="none" dirty="0" err="1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影像辨識演算法之分析與實作</a:t>
            </a:r>
            <a:endParaRPr lang="en" sz="2000" b="1" i="0" u="none" strike="noStrike" cap="none" dirty="0">
              <a:solidFill>
                <a:srgbClr val="31342D"/>
              </a:solidFill>
              <a:latin typeface="KoHo"/>
              <a:ea typeface="KoHo"/>
              <a:cs typeface="KoHo"/>
              <a:sym typeface="KoH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127" name="Google Shape;127;p40"/>
          <p:cNvSpPr txBox="1"/>
          <p:nvPr/>
        </p:nvSpPr>
        <p:spPr>
          <a:xfrm>
            <a:off x="1000405" y="3237148"/>
            <a:ext cx="3292500" cy="1196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dirty="0"/>
              <a:t>姓名：吳冠志</a:t>
            </a:r>
            <a:endParaRPr lang="en-US" altLang="zh-TW" sz="1100" dirty="0"/>
          </a:p>
          <a:p>
            <a:pPr marL="0" marR="0" lvl="0" indent="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dirty="0"/>
              <a:t>學號：</a:t>
            </a:r>
            <a:r>
              <a:rPr lang="en-US" altLang="zh-TW" sz="1100" dirty="0"/>
              <a:t>F64071130</a:t>
            </a:r>
          </a:p>
          <a:p>
            <a:pPr marL="0" marR="0" lvl="0" indent="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指導教授：林昭宏教授</a:t>
            </a:r>
            <a:endParaRPr lang="en-US" sz="1100" dirty="0"/>
          </a:p>
        </p:txBody>
      </p:sp>
      <p:sp>
        <p:nvSpPr>
          <p:cNvPr id="128" name="Google Shape;128;p40"/>
          <p:cNvSpPr/>
          <p:nvPr/>
        </p:nvSpPr>
        <p:spPr>
          <a:xfrm>
            <a:off x="5119688" y="1246799"/>
            <a:ext cx="2905124" cy="2254250"/>
          </a:xfrm>
          <a:prstGeom prst="rect">
            <a:avLst/>
          </a:prstGeom>
          <a:noFill/>
          <a:ln w="12700" cap="flat" cmpd="sng">
            <a:solidFill>
              <a:srgbClr val="3134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 descr="一張含有 狗, 自行車, 室外 的圖片&#10;&#10;自動產生的描述">
            <a:extLst>
              <a:ext uri="{FF2B5EF4-FFF2-40B4-BE49-F238E27FC236}">
                <a16:creationId xmlns:a16="http://schemas.microsoft.com/office/drawing/2014/main" id="{8AC238F0-F753-1746-A93E-AE75D458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13" y="1803733"/>
            <a:ext cx="3003700" cy="22542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9A3D08E-8BC8-3140-A493-31D5552559D6}"/>
              </a:ext>
            </a:extLst>
          </p:cNvPr>
          <p:cNvSpPr txBox="1"/>
          <p:nvPr/>
        </p:nvSpPr>
        <p:spPr>
          <a:xfrm>
            <a:off x="8320607" y="4614917"/>
            <a:ext cx="240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6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BCEC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4"/>
          <p:cNvSpPr txBox="1"/>
          <p:nvPr/>
        </p:nvSpPr>
        <p:spPr>
          <a:xfrm>
            <a:off x="750035" y="985639"/>
            <a:ext cx="2375062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 err="1">
                <a:solidFill>
                  <a:schemeClr val="lt2"/>
                </a:solidFill>
                <a:latin typeface="KoHo"/>
                <a:ea typeface="KoHo"/>
                <a:cs typeface="KoHo"/>
                <a:sym typeface="KoHo"/>
              </a:rPr>
              <a:t>yolo實作</a:t>
            </a:r>
            <a:endParaRPr sz="1100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0A513CC-3146-D84B-8412-FCA27FF3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42" y="807062"/>
            <a:ext cx="3481223" cy="166514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8551225-1A61-0543-985D-80CCD41FCAB3}"/>
              </a:ext>
            </a:extLst>
          </p:cNvPr>
          <p:cNvSpPr txBox="1"/>
          <p:nvPr/>
        </p:nvSpPr>
        <p:spPr>
          <a:xfrm>
            <a:off x="5722990" y="2570446"/>
            <a:ext cx="2859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測試資料數目：</a:t>
            </a:r>
            <a:r>
              <a:rPr kumimoji="1" lang="en-US" altLang="zh-TW" dirty="0"/>
              <a:t>1321</a:t>
            </a:r>
          </a:p>
          <a:p>
            <a:r>
              <a:rPr kumimoji="1" lang="zh-TW" altLang="en-US" dirty="0"/>
              <a:t>訓練資料數目：</a:t>
            </a:r>
            <a:r>
              <a:rPr kumimoji="1" lang="en-US" altLang="zh-TW" dirty="0"/>
              <a:t>7486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7943C4-B92D-7440-A022-1349D4E8855B}"/>
              </a:ext>
            </a:extLst>
          </p:cNvPr>
          <p:cNvSpPr txBox="1"/>
          <p:nvPr/>
        </p:nvSpPr>
        <p:spPr>
          <a:xfrm>
            <a:off x="561268" y="2672870"/>
            <a:ext cx="4572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800" dirty="0">
                <a:latin typeface="Songti SC" panose="02010600040101010101" pitchFamily="2" charset="-122"/>
                <a:ea typeface="Songti SC" panose="02010600040101010101" pitchFamily="2" charset="-122"/>
              </a:rPr>
              <a:t>訓練資訊</a:t>
            </a:r>
            <a:endParaRPr kumimoji="1" lang="en-US" altLang="zh-TW" sz="1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TW" dirty="0">
                <a:latin typeface="Songti SC" panose="02010600040101010101" pitchFamily="2" charset="-122"/>
                <a:ea typeface="Songti SC" panose="02010600040101010101" pitchFamily="2" charset="-122"/>
              </a:rPr>
              <a:t>Batch:</a:t>
            </a:r>
            <a:r>
              <a:rPr kumimoji="1"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第</a:t>
            </a:r>
            <a:r>
              <a:rPr kumimoji="1" lang="en-US" altLang="zh-TW" dirty="0">
                <a:latin typeface="Songti SC" panose="02010600040101010101" pitchFamily="2" charset="-122"/>
                <a:ea typeface="Songti SC" panose="02010600040101010101" pitchFamily="2" charset="-122"/>
              </a:rPr>
              <a:t>6052</a:t>
            </a:r>
            <a:r>
              <a:rPr kumimoji="1"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組</a:t>
            </a:r>
            <a:endParaRPr kumimoji="1" lang="en-US" altLang="zh-TW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總損失：</a:t>
            </a:r>
            <a:r>
              <a:rPr kumimoji="1" lang="en-US" altLang="zh-TW" dirty="0">
                <a:latin typeface="Songti SC" panose="02010600040101010101" pitchFamily="2" charset="-122"/>
                <a:ea typeface="Songti SC" panose="02010600040101010101" pitchFamily="2" charset="-122"/>
              </a:rPr>
              <a:t>1.042419</a:t>
            </a:r>
          </a:p>
          <a:p>
            <a:r>
              <a:rPr kumimoji="1"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平均損失：</a:t>
            </a:r>
            <a:r>
              <a:rPr kumimoji="1" lang="en-US" altLang="zh-TW" dirty="0">
                <a:latin typeface="Songti SC" panose="02010600040101010101" pitchFamily="2" charset="-122"/>
                <a:ea typeface="Songti SC" panose="02010600040101010101" pitchFamily="2" charset="-122"/>
              </a:rPr>
              <a:t>1.022733</a:t>
            </a:r>
          </a:p>
          <a:p>
            <a:r>
              <a:rPr kumimoji="1"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學習率：</a:t>
            </a:r>
            <a:r>
              <a:rPr kumimoji="1" lang="en-US" altLang="zh-TW" dirty="0">
                <a:latin typeface="Songti SC" panose="02010600040101010101" pitchFamily="2" charset="-122"/>
                <a:ea typeface="Songti SC" panose="02010600040101010101" pitchFamily="2" charset="-122"/>
              </a:rPr>
              <a:t>0.01000</a:t>
            </a:r>
          </a:p>
          <a:p>
            <a:r>
              <a:rPr kumimoji="1"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當前</a:t>
            </a:r>
            <a:r>
              <a:rPr kumimoji="1" lang="en-US" altLang="zh-TW" dirty="0">
                <a:latin typeface="Songti SC" panose="02010600040101010101" pitchFamily="2" charset="-122"/>
                <a:ea typeface="Songti SC" panose="02010600040101010101" pitchFamily="2" charset="-122"/>
              </a:rPr>
              <a:t>batch</a:t>
            </a:r>
            <a:r>
              <a:rPr kumimoji="1"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訓練所花時間：</a:t>
            </a:r>
            <a:r>
              <a:rPr kumimoji="1" lang="en-US" altLang="zh-TW" dirty="0">
                <a:latin typeface="Songti SC" panose="02010600040101010101" pitchFamily="2" charset="-122"/>
                <a:ea typeface="Songti SC" panose="02010600040101010101" pitchFamily="2" charset="-122"/>
              </a:rPr>
              <a:t>0.747029seconds</a:t>
            </a:r>
          </a:p>
          <a:p>
            <a:r>
              <a:rPr kumimoji="1"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目前參與訓練圖片數：</a:t>
            </a:r>
            <a:r>
              <a:rPr kumimoji="1" lang="en-US" altLang="zh-TW" dirty="0">
                <a:latin typeface="Songti SC" panose="02010600040101010101" pitchFamily="2" charset="-122"/>
                <a:ea typeface="Songti SC" panose="02010600040101010101" pitchFamily="2" charset="-122"/>
              </a:rPr>
              <a:t>145248</a:t>
            </a:r>
            <a:endParaRPr kumimoji="1" lang="zh-TW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C26DF8D6-A97A-C14B-92A3-310B826BF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42" y="3294330"/>
            <a:ext cx="4026934" cy="110506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5F1EB64-CF41-CC41-AA59-95F46DA1BBB6}"/>
              </a:ext>
            </a:extLst>
          </p:cNvPr>
          <p:cNvSpPr txBox="1"/>
          <p:nvPr/>
        </p:nvSpPr>
        <p:spPr>
          <a:xfrm>
            <a:off x="8150470" y="4610123"/>
            <a:ext cx="432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400" dirty="0"/>
              <a:t>10</a:t>
            </a:r>
            <a:endParaRPr kumimoji="1" lang="zh-TW" alt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/>
          <p:nvPr/>
        </p:nvSpPr>
        <p:spPr>
          <a:xfrm>
            <a:off x="0" y="0"/>
            <a:ext cx="4371975" cy="5143500"/>
          </a:xfrm>
          <a:prstGeom prst="rect">
            <a:avLst/>
          </a:prstGeom>
          <a:solidFill>
            <a:srgbClr val="9787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8"/>
          <p:cNvSpPr txBox="1"/>
          <p:nvPr/>
        </p:nvSpPr>
        <p:spPr>
          <a:xfrm>
            <a:off x="768125" y="3287606"/>
            <a:ext cx="2757499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 err="1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成果展示</a:t>
            </a:r>
            <a:endParaRPr sz="1100" dirty="0"/>
          </a:p>
        </p:txBody>
      </p:sp>
      <p:sp>
        <p:nvSpPr>
          <p:cNvPr id="233" name="Google Shape;233;p48"/>
          <p:cNvSpPr txBox="1"/>
          <p:nvPr/>
        </p:nvSpPr>
        <p:spPr>
          <a:xfrm>
            <a:off x="4772026" y="700103"/>
            <a:ext cx="1228436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7F7F7F"/>
                </a:solidFill>
                <a:latin typeface="KoHo"/>
                <a:ea typeface="KoHo"/>
                <a:cs typeface="KoHo"/>
                <a:sym typeface="KoHo"/>
              </a:rPr>
              <a:t>TITLE EXAMPLE</a:t>
            </a:r>
            <a:endParaRPr sz="1100"/>
          </a:p>
        </p:txBody>
      </p:sp>
      <p:sp>
        <p:nvSpPr>
          <p:cNvPr id="236" name="Google Shape;236;p48"/>
          <p:cNvSpPr>
            <a:spLocks noGrp="1"/>
          </p:cNvSpPr>
          <p:nvPr>
            <p:ph type="pic" idx="2"/>
          </p:nvPr>
        </p:nvSpPr>
        <p:spPr>
          <a:xfrm>
            <a:off x="2977647" y="0"/>
            <a:ext cx="1394328" cy="2245193"/>
          </a:xfrm>
          <a:prstGeom prst="rect">
            <a:avLst/>
          </a:prstGeom>
          <a:noFill/>
          <a:ln>
            <a:noFill/>
          </a:ln>
        </p:spPr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455F6B6-2196-7F43-9A4B-A0ED0604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18648"/>
            <a:ext cx="3372439" cy="2529329"/>
          </a:xfrm>
          <a:prstGeom prst="rect">
            <a:avLst/>
          </a:prstGeom>
        </p:spPr>
      </p:pic>
      <p:pic>
        <p:nvPicPr>
          <p:cNvPr id="12" name="圖片版面配置區 11" descr="一張含有 文字, 個人, 人群 的圖片&#10;&#10;自動產生的描述">
            <a:extLst>
              <a:ext uri="{FF2B5EF4-FFF2-40B4-BE49-F238E27FC236}">
                <a16:creationId xmlns:a16="http://schemas.microsoft.com/office/drawing/2014/main" id="{4CC118C6-EFB0-3449-80BA-3144E357876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2456" b="2456"/>
          <a:stretch>
            <a:fillRect/>
          </a:stretch>
        </p:blipFill>
        <p:spPr>
          <a:xfrm>
            <a:off x="4371975" y="2963016"/>
            <a:ext cx="3452272" cy="218048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35D5716-56B2-ED49-A2E0-1E81F066877D}"/>
              </a:ext>
            </a:extLst>
          </p:cNvPr>
          <p:cNvSpPr txBox="1"/>
          <p:nvPr/>
        </p:nvSpPr>
        <p:spPr>
          <a:xfrm>
            <a:off x="8104909" y="4634243"/>
            <a:ext cx="407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400" dirty="0"/>
              <a:t>11</a:t>
            </a:r>
            <a:endParaRPr kumimoji="1" lang="zh-TW" alt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4686300" y="0"/>
            <a:ext cx="4457700" cy="5143500"/>
          </a:xfrm>
          <a:prstGeom prst="rect">
            <a:avLst/>
          </a:prstGeom>
          <a:solidFill>
            <a:srgbClr val="EBE2D1">
              <a:alpha val="95686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754897" y="727485"/>
            <a:ext cx="3318781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 err="1">
                <a:solidFill>
                  <a:schemeClr val="lt2"/>
                </a:solidFill>
                <a:latin typeface="KoHo"/>
                <a:ea typeface="KoHo"/>
                <a:cs typeface="KoHo"/>
                <a:sym typeface="KoHo"/>
              </a:rPr>
              <a:t>Yolo成果展示</a:t>
            </a:r>
            <a:endParaRPr sz="1100" dirty="0"/>
          </a:p>
        </p:txBody>
      </p:sp>
      <p:pic>
        <p:nvPicPr>
          <p:cNvPr id="2" name="rgf7x-4qy9e.mov" descr="rgf7x-4qy9e.mov">
            <a:hlinkClick r:id="" action="ppaction://media"/>
            <a:extLst>
              <a:ext uri="{FF2B5EF4-FFF2-40B4-BE49-F238E27FC236}">
                <a16:creationId xmlns:a16="http://schemas.microsoft.com/office/drawing/2014/main" id="{7EC92CC4-6F33-8F41-B8C1-3515548FE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1159" y="1503336"/>
            <a:ext cx="5193347" cy="273913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007A2E-A887-BB4D-8478-E72518AEB378}"/>
              </a:ext>
            </a:extLst>
          </p:cNvPr>
          <p:cNvSpPr txBox="1"/>
          <p:nvPr/>
        </p:nvSpPr>
        <p:spPr>
          <a:xfrm>
            <a:off x="8190114" y="4655024"/>
            <a:ext cx="388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400" dirty="0"/>
              <a:t>12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337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1DB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0"/>
          <p:cNvSpPr txBox="1"/>
          <p:nvPr/>
        </p:nvSpPr>
        <p:spPr>
          <a:xfrm>
            <a:off x="660388" y="591193"/>
            <a:ext cx="3113753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>
                <a:solidFill>
                  <a:schemeClr val="lt2"/>
                </a:solidFill>
                <a:latin typeface="KoHo"/>
                <a:ea typeface="KoHo"/>
                <a:cs typeface="KoHo"/>
                <a:sym typeface="KoHo"/>
              </a:rPr>
              <a:t>成果分析</a:t>
            </a:r>
            <a:endParaRPr sz="10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CD81BD3-AACE-384A-9D26-0380D2FBFCA6}"/>
              </a:ext>
            </a:extLst>
          </p:cNvPr>
          <p:cNvSpPr txBox="1"/>
          <p:nvPr/>
        </p:nvSpPr>
        <p:spPr>
          <a:xfrm>
            <a:off x="1413164" y="1487978"/>
            <a:ext cx="6666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Yolo </a:t>
            </a:r>
            <a:r>
              <a:rPr kumimoji="1" lang="zh-TW" altLang="en-US" dirty="0"/>
              <a:t>可以達到</a:t>
            </a:r>
            <a:r>
              <a:rPr kumimoji="1" lang="en-US" altLang="zh-TW" dirty="0"/>
              <a:t>real time</a:t>
            </a:r>
            <a:r>
              <a:rPr kumimoji="1" lang="zh-TW" altLang="en-US" dirty="0"/>
              <a:t>物件定位</a:t>
            </a:r>
            <a:r>
              <a:rPr kumimoji="1" lang="en-US" altLang="zh-TW" dirty="0"/>
              <a:t>+</a:t>
            </a:r>
            <a:r>
              <a:rPr kumimoji="1" lang="zh-TW" altLang="en-US" dirty="0"/>
              <a:t>物件偵測功能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81D50FD-ED5B-6A46-8F7F-A4064FC03EEC}"/>
              </a:ext>
            </a:extLst>
          </p:cNvPr>
          <p:cNvSpPr txBox="1"/>
          <p:nvPr/>
        </p:nvSpPr>
        <p:spPr>
          <a:xfrm>
            <a:off x="1413164" y="2340917"/>
            <a:ext cx="4871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什麼樣的</a:t>
            </a:r>
            <a:r>
              <a:rPr kumimoji="1" lang="en-US" altLang="zh-TW" dirty="0"/>
              <a:t>data</a:t>
            </a:r>
            <a:r>
              <a:rPr kumimoji="1" lang="zh-TW" altLang="en-US" dirty="0"/>
              <a:t>出什麼樣的模型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81F9E1E-6A18-7745-9EA1-248F45509703}"/>
              </a:ext>
            </a:extLst>
          </p:cNvPr>
          <p:cNvSpPr txBox="1"/>
          <p:nvPr/>
        </p:nvSpPr>
        <p:spPr>
          <a:xfrm>
            <a:off x="1413164" y="3193857"/>
            <a:ext cx="4705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/>
              <a:t>偵測的物件會受到不同物件影響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9915802-964F-CC44-9DF2-FCD4081917BB}"/>
              </a:ext>
            </a:extLst>
          </p:cNvPr>
          <p:cNvSpPr txBox="1"/>
          <p:nvPr/>
        </p:nvSpPr>
        <p:spPr>
          <a:xfrm>
            <a:off x="8321040" y="4713214"/>
            <a:ext cx="407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400" dirty="0"/>
              <a:t>13</a:t>
            </a:r>
            <a:endParaRPr kumimoji="1" lang="zh-TW" alt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42D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8"/>
          <p:cNvSpPr txBox="1"/>
          <p:nvPr/>
        </p:nvSpPr>
        <p:spPr>
          <a:xfrm>
            <a:off x="2228850" y="2387083"/>
            <a:ext cx="46863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/>
                </a:solidFill>
                <a:latin typeface="KoHo"/>
                <a:ea typeface="KoHo"/>
                <a:cs typeface="KoHo"/>
                <a:sym typeface="KoHo"/>
              </a:rPr>
              <a:t>  </a:t>
            </a:r>
            <a:r>
              <a:rPr lang="en" sz="2400" b="1" dirty="0">
                <a:solidFill>
                  <a:schemeClr val="bg1">
                    <a:lumMod val="65000"/>
                  </a:schemeClr>
                </a:solidFill>
                <a:latin typeface="KoHo"/>
                <a:ea typeface="KoHo"/>
                <a:cs typeface="KoHo"/>
                <a:sym typeface="KoHo"/>
              </a:rPr>
              <a:t>thanks for listening </a:t>
            </a:r>
            <a:endParaRPr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1"/>
          <p:cNvSpPr/>
          <p:nvPr/>
        </p:nvSpPr>
        <p:spPr>
          <a:xfrm>
            <a:off x="4208563" y="1002191"/>
            <a:ext cx="4099676" cy="2904522"/>
          </a:xfrm>
          <a:prstGeom prst="rect">
            <a:avLst/>
          </a:prstGeom>
          <a:solidFill>
            <a:srgbClr val="EBE2D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1"/>
          <p:cNvSpPr txBox="1"/>
          <p:nvPr/>
        </p:nvSpPr>
        <p:spPr>
          <a:xfrm>
            <a:off x="835760" y="1765700"/>
            <a:ext cx="2355675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 err="1">
                <a:solidFill>
                  <a:srgbClr val="31342D"/>
                </a:solidFill>
                <a:latin typeface="KoHo"/>
                <a:cs typeface="KoHo"/>
                <a:sym typeface="KoHo"/>
              </a:rPr>
              <a:t>報告順序</a:t>
            </a:r>
            <a:endParaRPr sz="1100" dirty="0"/>
          </a:p>
        </p:txBody>
      </p:sp>
      <p:cxnSp>
        <p:nvCxnSpPr>
          <p:cNvPr id="135" name="Google Shape;135;p41"/>
          <p:cNvCxnSpPr/>
          <p:nvPr/>
        </p:nvCxnSpPr>
        <p:spPr>
          <a:xfrm>
            <a:off x="4208563" y="1002191"/>
            <a:ext cx="4099676" cy="0"/>
          </a:xfrm>
          <a:prstGeom prst="straightConnector1">
            <a:avLst/>
          </a:prstGeom>
          <a:noFill/>
          <a:ln w="9525" cap="flat" cmpd="sng">
            <a:solidFill>
              <a:srgbClr val="31342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" name="Google Shape;136;p41"/>
          <p:cNvCxnSpPr/>
          <p:nvPr/>
        </p:nvCxnSpPr>
        <p:spPr>
          <a:xfrm>
            <a:off x="4208563" y="1765700"/>
            <a:ext cx="4099676" cy="0"/>
          </a:xfrm>
          <a:prstGeom prst="straightConnector1">
            <a:avLst/>
          </a:prstGeom>
          <a:noFill/>
          <a:ln w="9525" cap="flat" cmpd="sng">
            <a:solidFill>
              <a:srgbClr val="31342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41"/>
          <p:cNvCxnSpPr/>
          <p:nvPr/>
        </p:nvCxnSpPr>
        <p:spPr>
          <a:xfrm>
            <a:off x="4208563" y="2465647"/>
            <a:ext cx="4099676" cy="0"/>
          </a:xfrm>
          <a:prstGeom prst="straightConnector1">
            <a:avLst/>
          </a:prstGeom>
          <a:noFill/>
          <a:ln w="9525" cap="flat" cmpd="sng">
            <a:solidFill>
              <a:srgbClr val="31342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41"/>
          <p:cNvCxnSpPr/>
          <p:nvPr/>
        </p:nvCxnSpPr>
        <p:spPr>
          <a:xfrm>
            <a:off x="4217845" y="3254614"/>
            <a:ext cx="4099676" cy="0"/>
          </a:xfrm>
          <a:prstGeom prst="straightConnector1">
            <a:avLst/>
          </a:prstGeom>
          <a:noFill/>
          <a:ln w="9525" cap="flat" cmpd="sng">
            <a:solidFill>
              <a:srgbClr val="31342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41"/>
          <p:cNvSpPr txBox="1"/>
          <p:nvPr/>
        </p:nvSpPr>
        <p:spPr>
          <a:xfrm>
            <a:off x="4441084" y="1971356"/>
            <a:ext cx="3768329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Yolo v1~v4之演進</a:t>
            </a:r>
            <a:endParaRPr sz="1100" dirty="0"/>
          </a:p>
        </p:txBody>
      </p:sp>
      <p:sp>
        <p:nvSpPr>
          <p:cNvPr id="140" name="Google Shape;140;p41"/>
          <p:cNvSpPr txBox="1"/>
          <p:nvPr/>
        </p:nvSpPr>
        <p:spPr>
          <a:xfrm>
            <a:off x="4441084" y="1182910"/>
            <a:ext cx="263247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808678"/>
                </a:solidFill>
                <a:latin typeface="KoHo"/>
                <a:ea typeface="KoHo"/>
                <a:cs typeface="KoHo"/>
                <a:sym typeface="KoHo"/>
              </a:rPr>
              <a:t>Yolo </a:t>
            </a:r>
            <a:r>
              <a:rPr lang="en" sz="1500" b="1" dirty="0" err="1">
                <a:solidFill>
                  <a:srgbClr val="808678"/>
                </a:solidFill>
                <a:latin typeface="KoHo"/>
                <a:ea typeface="KoHo"/>
                <a:cs typeface="KoHo"/>
                <a:sym typeface="KoHo"/>
              </a:rPr>
              <a:t>運作原理及網路架構</a:t>
            </a:r>
            <a:endParaRPr sz="1100" dirty="0"/>
          </a:p>
        </p:txBody>
      </p:sp>
      <p:sp>
        <p:nvSpPr>
          <p:cNvPr id="141" name="Google Shape;141;p41"/>
          <p:cNvSpPr txBox="1"/>
          <p:nvPr/>
        </p:nvSpPr>
        <p:spPr>
          <a:xfrm>
            <a:off x="4441084" y="2754606"/>
            <a:ext cx="376832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" altLang="zh-TW" sz="1500" b="1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Yolo </a:t>
            </a:r>
            <a:r>
              <a:rPr lang="zh-TW" altLang="en-US" sz="1500" b="1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實作</a:t>
            </a:r>
            <a:r>
              <a:rPr lang="en-US" altLang="zh-TW" sz="1500" b="1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-</a:t>
            </a:r>
            <a:r>
              <a:rPr lang="zh-TW" altLang="en-US" sz="1500" b="1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口罩物件偵測</a:t>
            </a:r>
            <a:endParaRPr sz="1500" dirty="0"/>
          </a:p>
        </p:txBody>
      </p:sp>
      <p:sp>
        <p:nvSpPr>
          <p:cNvPr id="142" name="Google Shape;142;p41"/>
          <p:cNvSpPr txBox="1"/>
          <p:nvPr/>
        </p:nvSpPr>
        <p:spPr>
          <a:xfrm>
            <a:off x="4441084" y="3435332"/>
            <a:ext cx="263247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 err="1">
                <a:solidFill>
                  <a:srgbClr val="808678"/>
                </a:solidFill>
                <a:latin typeface="KoHo"/>
                <a:ea typeface="KoHo"/>
                <a:cs typeface="KoHo"/>
                <a:sym typeface="KoHo"/>
              </a:rPr>
              <a:t>結論與分析</a:t>
            </a:r>
            <a:endParaRPr sz="1100" dirty="0"/>
          </a:p>
        </p:txBody>
      </p:sp>
      <p:cxnSp>
        <p:nvCxnSpPr>
          <p:cNvPr id="15" name="Google Shape;138;p41">
            <a:extLst>
              <a:ext uri="{FF2B5EF4-FFF2-40B4-BE49-F238E27FC236}">
                <a16:creationId xmlns:a16="http://schemas.microsoft.com/office/drawing/2014/main" id="{39622C1C-B853-4948-AEBF-E7D5A6D4B488}"/>
              </a:ext>
            </a:extLst>
          </p:cNvPr>
          <p:cNvCxnSpPr/>
          <p:nvPr/>
        </p:nvCxnSpPr>
        <p:spPr>
          <a:xfrm>
            <a:off x="4208563" y="3906713"/>
            <a:ext cx="4099676" cy="0"/>
          </a:xfrm>
          <a:prstGeom prst="straightConnector1">
            <a:avLst/>
          </a:prstGeom>
          <a:noFill/>
          <a:ln w="9525" cap="flat" cmpd="sng">
            <a:solidFill>
              <a:srgbClr val="31342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A862619-3E10-5941-BA25-4E31850AD563}"/>
              </a:ext>
            </a:extLst>
          </p:cNvPr>
          <p:cNvSpPr txBox="1"/>
          <p:nvPr/>
        </p:nvSpPr>
        <p:spPr>
          <a:xfrm>
            <a:off x="8191861" y="4606659"/>
            <a:ext cx="232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400" dirty="0"/>
              <a:t>2</a:t>
            </a:r>
            <a:endParaRPr kumimoji="1" lang="zh-TW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1D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0"/>
          <p:cNvSpPr txBox="1"/>
          <p:nvPr/>
        </p:nvSpPr>
        <p:spPr>
          <a:xfrm>
            <a:off x="776928" y="713320"/>
            <a:ext cx="6099001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>
                <a:solidFill>
                  <a:schemeClr val="lt2"/>
                </a:solidFill>
                <a:latin typeface="KoHo"/>
                <a:ea typeface="KoHo"/>
                <a:cs typeface="KoHo"/>
                <a:sym typeface="KoHo"/>
              </a:rPr>
              <a:t>yolo運作原理及網路架構</a:t>
            </a:r>
            <a:endParaRPr sz="1000" dirty="0"/>
          </a:p>
        </p:txBody>
      </p:sp>
      <p:sp>
        <p:nvSpPr>
          <p:cNvPr id="286" name="Google Shape;286;p50"/>
          <p:cNvSpPr txBox="1"/>
          <p:nvPr/>
        </p:nvSpPr>
        <p:spPr>
          <a:xfrm>
            <a:off x="5084360" y="918018"/>
            <a:ext cx="181186" cy="15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F7F7F"/>
                </a:solidFill>
                <a:latin typeface="KoHo"/>
                <a:ea typeface="KoHo"/>
                <a:cs typeface="KoHo"/>
                <a:sym typeface="KoHo"/>
              </a:rPr>
              <a:t>5</a:t>
            </a:r>
            <a:endParaRPr sz="1100"/>
          </a:p>
        </p:txBody>
      </p:sp>
      <p:pic>
        <p:nvPicPr>
          <p:cNvPr id="3" name="圖片 2" descr="一張含有 文字, 狗, 哺乳類, 差異 的圖片&#10;&#10;自動產生的描述">
            <a:extLst>
              <a:ext uri="{FF2B5EF4-FFF2-40B4-BE49-F238E27FC236}">
                <a16:creationId xmlns:a16="http://schemas.microsoft.com/office/drawing/2014/main" id="{209E181D-58EB-5942-8ADB-C15FA5B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00" y="1895657"/>
            <a:ext cx="3438189" cy="127908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91C0F45-E76E-CF4B-BDFB-DE8E7C97161F}"/>
              </a:ext>
            </a:extLst>
          </p:cNvPr>
          <p:cNvSpPr txBox="1"/>
          <p:nvPr/>
        </p:nvSpPr>
        <p:spPr>
          <a:xfrm>
            <a:off x="1020726" y="1430031"/>
            <a:ext cx="3551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Two-stage learning </a:t>
            </a:r>
            <a:r>
              <a:rPr kumimoji="1" lang="en-US" altLang="zh-TW" dirty="0" err="1"/>
              <a:t>v.s</a:t>
            </a:r>
            <a:r>
              <a:rPr kumimoji="1" lang="en-US" altLang="zh-TW" dirty="0"/>
              <a:t>. one-stage learning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2D01D8-457B-6A49-A655-8B8AE5C0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330" y="437142"/>
            <a:ext cx="2127198" cy="26013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DC712D-AC15-944E-ACF7-0D8748DAC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428" y="3038474"/>
            <a:ext cx="3421261" cy="18157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DF3055F-D47B-FF49-BEFE-7392DE1E68A2}"/>
              </a:ext>
            </a:extLst>
          </p:cNvPr>
          <p:cNvSpPr txBox="1"/>
          <p:nvPr/>
        </p:nvSpPr>
        <p:spPr>
          <a:xfrm>
            <a:off x="8005157" y="4546472"/>
            <a:ext cx="257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3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608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/>
          <p:nvPr/>
        </p:nvSpPr>
        <p:spPr>
          <a:xfrm>
            <a:off x="944700" y="1554681"/>
            <a:ext cx="7254599" cy="2450851"/>
          </a:xfrm>
          <a:prstGeom prst="rect">
            <a:avLst/>
          </a:prstGeom>
          <a:solidFill>
            <a:srgbClr val="EBE2D1">
              <a:alpha val="95686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754897" y="727485"/>
            <a:ext cx="3318781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chemeClr val="lt2"/>
                </a:solidFill>
                <a:latin typeface="KoHo"/>
                <a:ea typeface="KoHo"/>
                <a:cs typeface="KoHo"/>
                <a:sym typeface="KoHo"/>
              </a:rPr>
              <a:t>yolo </a:t>
            </a:r>
            <a:r>
              <a:rPr lang="en" sz="3800" b="1" dirty="0" err="1">
                <a:solidFill>
                  <a:schemeClr val="lt2"/>
                </a:solidFill>
                <a:latin typeface="KoHo"/>
                <a:ea typeface="KoHo"/>
                <a:cs typeface="KoHo"/>
                <a:sym typeface="KoHo"/>
              </a:rPr>
              <a:t>分類過程</a:t>
            </a:r>
            <a:endParaRPr sz="1100" dirty="0"/>
          </a:p>
        </p:txBody>
      </p:sp>
      <p:sp>
        <p:nvSpPr>
          <p:cNvPr id="360" name="Google Shape;360;p55"/>
          <p:cNvSpPr txBox="1"/>
          <p:nvPr/>
        </p:nvSpPr>
        <p:spPr>
          <a:xfrm>
            <a:off x="1312796" y="1618869"/>
            <a:ext cx="1731279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31342D"/>
                </a:solidFill>
                <a:latin typeface="KoHo"/>
                <a:cs typeface="KoHo"/>
                <a:sym typeface="KoHo"/>
              </a:rPr>
              <a:t>1. 將影像縮放到448*448</a:t>
            </a:r>
            <a:endParaRPr sz="1100" dirty="0"/>
          </a:p>
        </p:txBody>
      </p:sp>
      <p:sp>
        <p:nvSpPr>
          <p:cNvPr id="363" name="Google Shape;363;p55"/>
          <p:cNvSpPr txBox="1"/>
          <p:nvPr/>
        </p:nvSpPr>
        <p:spPr>
          <a:xfrm>
            <a:off x="3659151" y="1616009"/>
            <a:ext cx="1731300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31342D"/>
                </a:solidFill>
                <a:latin typeface="KoHo"/>
                <a:cs typeface="KoHo"/>
                <a:sym typeface="KoHo"/>
              </a:rPr>
              <a:t>2. </a:t>
            </a:r>
            <a:r>
              <a:rPr lang="en" sz="1100" b="1" dirty="0" err="1">
                <a:solidFill>
                  <a:srgbClr val="31342D"/>
                </a:solidFill>
                <a:latin typeface="KoHo"/>
                <a:cs typeface="KoHo"/>
                <a:sym typeface="KoHo"/>
              </a:rPr>
              <a:t>通過神經網路進行檢測和分類</a:t>
            </a:r>
            <a:endParaRPr sz="1100" dirty="0"/>
          </a:p>
        </p:txBody>
      </p:sp>
      <p:sp>
        <p:nvSpPr>
          <p:cNvPr id="368" name="Google Shape;368;p55"/>
          <p:cNvSpPr txBox="1"/>
          <p:nvPr/>
        </p:nvSpPr>
        <p:spPr>
          <a:xfrm>
            <a:off x="5964933" y="1596216"/>
            <a:ext cx="2044563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31342D"/>
                </a:solidFill>
                <a:latin typeface="KoHo"/>
                <a:cs typeface="KoHo"/>
                <a:sym typeface="KoHo"/>
              </a:rPr>
              <a:t>3. </a:t>
            </a:r>
            <a:r>
              <a:rPr lang="en" sz="1100" b="1" dirty="0" err="1">
                <a:solidFill>
                  <a:srgbClr val="31342D"/>
                </a:solidFill>
                <a:latin typeface="KoHo"/>
                <a:cs typeface="KoHo"/>
                <a:sym typeface="KoHo"/>
              </a:rPr>
              <a:t>ＮＭS抑制，輸出最終結果</a:t>
            </a:r>
            <a:endParaRPr sz="1100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EBCD752F-2C9F-6E45-9F12-BA8BF7EA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85" y="2094755"/>
            <a:ext cx="1587500" cy="1574800"/>
          </a:xfrm>
          <a:prstGeom prst="rect">
            <a:avLst/>
          </a:prstGeom>
        </p:spPr>
      </p:pic>
      <p:pic>
        <p:nvPicPr>
          <p:cNvPr id="6" name="圖片 5" descr="一張含有 建築物, 籠 的圖片&#10;&#10;自動產生的描述">
            <a:extLst>
              <a:ext uri="{FF2B5EF4-FFF2-40B4-BE49-F238E27FC236}">
                <a16:creationId xmlns:a16="http://schemas.microsoft.com/office/drawing/2014/main" id="{4B010032-B0C1-0D4E-97BA-CED5B253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681" y="2134888"/>
            <a:ext cx="1562100" cy="1549190"/>
          </a:xfrm>
          <a:prstGeom prst="rect">
            <a:avLst/>
          </a:prstGeom>
        </p:spPr>
      </p:pic>
      <p:pic>
        <p:nvPicPr>
          <p:cNvPr id="8" name="圖片 7" descr="一張含有 文字, 狗, 橙色 的圖片&#10;&#10;自動產生的描述">
            <a:extLst>
              <a:ext uri="{FF2B5EF4-FFF2-40B4-BE49-F238E27FC236}">
                <a16:creationId xmlns:a16="http://schemas.microsoft.com/office/drawing/2014/main" id="{377E8C5C-ECA9-1B4F-BA12-F930F7567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215" y="2115838"/>
            <a:ext cx="1562100" cy="15621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0033CC9-07E5-5549-B8E5-7E724A3DF0DE}"/>
              </a:ext>
            </a:extLst>
          </p:cNvPr>
          <p:cNvSpPr txBox="1"/>
          <p:nvPr/>
        </p:nvSpPr>
        <p:spPr>
          <a:xfrm>
            <a:off x="2833350" y="4290136"/>
            <a:ext cx="347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最終輸出：</a:t>
            </a:r>
            <a:r>
              <a:rPr kumimoji="1" lang="en-US" altLang="zh-TW" dirty="0"/>
              <a:t>S*S*(B*5+C)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57728A-A76D-D44D-9354-8D6516CA582F}"/>
              </a:ext>
            </a:extLst>
          </p:cNvPr>
          <p:cNvSpPr txBox="1"/>
          <p:nvPr/>
        </p:nvSpPr>
        <p:spPr>
          <a:xfrm>
            <a:off x="5547880" y="4074692"/>
            <a:ext cx="2878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S:</a:t>
            </a:r>
            <a:r>
              <a:rPr kumimoji="1" lang="zh-TW" altLang="en-US" dirty="0"/>
              <a:t>網格數量</a:t>
            </a:r>
            <a:endParaRPr kumimoji="1" lang="en-US" altLang="zh-TW" dirty="0"/>
          </a:p>
          <a:p>
            <a:r>
              <a:rPr kumimoji="1" lang="en-US" altLang="zh-TW" dirty="0"/>
              <a:t>B:</a:t>
            </a:r>
            <a:r>
              <a:rPr kumimoji="1" lang="zh-TW" altLang="en-US" dirty="0"/>
              <a:t>每格預測的</a:t>
            </a:r>
            <a:r>
              <a:rPr kumimoji="1" lang="en-US" altLang="zh-TW" dirty="0"/>
              <a:t>Bounding box</a:t>
            </a:r>
            <a:r>
              <a:rPr kumimoji="1" lang="zh-TW" altLang="en-US" dirty="0"/>
              <a:t>數</a:t>
            </a:r>
            <a:endParaRPr kumimoji="1" lang="en-US" altLang="zh-TW" dirty="0"/>
          </a:p>
          <a:p>
            <a:r>
              <a:rPr kumimoji="1" lang="en-US" altLang="zh-TW" dirty="0"/>
              <a:t>C:</a:t>
            </a:r>
            <a:r>
              <a:rPr kumimoji="1" lang="zh-TW" altLang="en-US" dirty="0"/>
              <a:t>類別數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917750-E12F-2043-8D9A-F328E145FEB3}"/>
              </a:ext>
            </a:extLst>
          </p:cNvPr>
          <p:cNvSpPr txBox="1"/>
          <p:nvPr/>
        </p:nvSpPr>
        <p:spPr>
          <a:xfrm>
            <a:off x="8055728" y="4659467"/>
            <a:ext cx="28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808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CFC4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4686300" y="0"/>
            <a:ext cx="4457700" cy="5143500"/>
          </a:xfrm>
          <a:prstGeom prst="rect">
            <a:avLst/>
          </a:prstGeom>
          <a:solidFill>
            <a:srgbClr val="EBE2D1">
              <a:alpha val="95686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831097" y="563465"/>
            <a:ext cx="3318781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2"/>
                </a:solidFill>
                <a:latin typeface="KoHo"/>
                <a:ea typeface="KoHo"/>
                <a:cs typeface="KoHo"/>
                <a:sym typeface="KoHo"/>
              </a:rPr>
              <a:t>yolo v1缺陷</a:t>
            </a:r>
            <a:endParaRPr sz="1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38BEBA-56CC-924F-96AC-DA15FDA610A7}"/>
              </a:ext>
            </a:extLst>
          </p:cNvPr>
          <p:cNvSpPr txBox="1"/>
          <p:nvPr/>
        </p:nvSpPr>
        <p:spPr>
          <a:xfrm>
            <a:off x="1172095" y="1513820"/>
            <a:ext cx="467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YOLO</a:t>
            </a:r>
            <a:r>
              <a:rPr kumimoji="1" lang="zh-TW" altLang="en-US" dirty="0"/>
              <a:t>的物體檢測精度低于</a:t>
            </a:r>
            <a:r>
              <a:rPr kumimoji="1" lang="en" altLang="zh-TW" dirty="0"/>
              <a:t>Fast RCNN</a:t>
            </a:r>
            <a:r>
              <a:rPr kumimoji="1" lang="zh-TW" altLang="en-US" dirty="0"/>
              <a:t>系列的演算法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7CF07F3-76E0-354E-8E9B-6D44D0EE6CE6}"/>
              </a:ext>
            </a:extLst>
          </p:cNvPr>
          <p:cNvSpPr txBox="1"/>
          <p:nvPr/>
        </p:nvSpPr>
        <p:spPr>
          <a:xfrm>
            <a:off x="1172095" y="2320507"/>
            <a:ext cx="5230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YOLO</a:t>
            </a:r>
            <a:r>
              <a:rPr kumimoji="1" lang="zh-TW" altLang="en-US" dirty="0"/>
              <a:t>容易產生物體的定位錯誤，例如相互靠的很近的物體，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EF3BAD-1F8B-194A-815A-A2FBE92B1C80}"/>
              </a:ext>
            </a:extLst>
          </p:cNvPr>
          <p:cNvSpPr txBox="1"/>
          <p:nvPr/>
        </p:nvSpPr>
        <p:spPr>
          <a:xfrm>
            <a:off x="1172095" y="3127194"/>
            <a:ext cx="585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同一類物體出現的新的不常見的長寬比和其他情況時，泛化能力偏弱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812CA9-79B2-554F-807B-C0F9888F358B}"/>
              </a:ext>
            </a:extLst>
          </p:cNvPr>
          <p:cNvSpPr txBox="1"/>
          <p:nvPr/>
        </p:nvSpPr>
        <p:spPr>
          <a:xfrm>
            <a:off x="8462356" y="4675528"/>
            <a:ext cx="249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 txBox="1"/>
          <p:nvPr/>
        </p:nvSpPr>
        <p:spPr>
          <a:xfrm>
            <a:off x="475520" y="636513"/>
            <a:ext cx="6014983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" altLang="zh-TW" sz="3200" b="1" dirty="0">
                <a:solidFill>
                  <a:schemeClr val="lt2"/>
                </a:solidFill>
                <a:latin typeface="KoHo"/>
                <a:ea typeface="KoHo"/>
                <a:cs typeface="KoHo"/>
                <a:sym typeface="KoHo"/>
              </a:rPr>
              <a:t>yolo</a:t>
            </a:r>
            <a:r>
              <a:rPr lang="zh-TW" altLang="en-US" sz="3200" b="1" dirty="0">
                <a:solidFill>
                  <a:schemeClr val="lt2"/>
                </a:solidFill>
                <a:latin typeface="KoHo"/>
                <a:ea typeface="KoHo"/>
                <a:cs typeface="KoHo"/>
                <a:sym typeface="KoHo"/>
              </a:rPr>
              <a:t>運作原理及網路架構</a:t>
            </a:r>
            <a:endParaRPr lang="zh-TW" altLang="en-US" sz="1000" dirty="0"/>
          </a:p>
        </p:txBody>
      </p:sp>
      <p:sp>
        <p:nvSpPr>
          <p:cNvPr id="461" name="Google Shape;461;p59"/>
          <p:cNvSpPr txBox="1"/>
          <p:nvPr/>
        </p:nvSpPr>
        <p:spPr>
          <a:xfrm>
            <a:off x="567833" y="1825277"/>
            <a:ext cx="164671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yolo v1</a:t>
            </a:r>
            <a:endParaRPr sz="1100" dirty="0"/>
          </a:p>
        </p:txBody>
      </p:sp>
      <p:sp>
        <p:nvSpPr>
          <p:cNvPr id="463" name="Google Shape;463;p59"/>
          <p:cNvSpPr/>
          <p:nvPr/>
        </p:nvSpPr>
        <p:spPr>
          <a:xfrm>
            <a:off x="1466781" y="1670679"/>
            <a:ext cx="1990638" cy="2863956"/>
          </a:xfrm>
          <a:prstGeom prst="rect">
            <a:avLst/>
          </a:prstGeom>
          <a:solidFill>
            <a:srgbClr val="9787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1638744" y="1821754"/>
            <a:ext cx="164671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yolo v2</a:t>
            </a:r>
            <a:endParaRPr sz="1100" dirty="0"/>
          </a:p>
        </p:txBody>
      </p:sp>
      <p:sp>
        <p:nvSpPr>
          <p:cNvPr id="465" name="Google Shape;465;p59"/>
          <p:cNvSpPr txBox="1"/>
          <p:nvPr/>
        </p:nvSpPr>
        <p:spPr>
          <a:xfrm>
            <a:off x="1638744" y="2128852"/>
            <a:ext cx="1732500" cy="2255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Batch Normalization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High Resolution Classifier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Anchor Box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Dimension cluster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Darknet 19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Direct location prediction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Fine-Grained Features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Multi-Scale Training</a:t>
            </a:r>
            <a:endParaRPr sz="800" dirty="0">
              <a:solidFill>
                <a:schemeClr val="lt1"/>
              </a:solidFill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466" name="Google Shape;466;p59"/>
          <p:cNvSpPr/>
          <p:nvPr/>
        </p:nvSpPr>
        <p:spPr>
          <a:xfrm>
            <a:off x="3767958" y="1670679"/>
            <a:ext cx="1990638" cy="2863956"/>
          </a:xfrm>
          <a:prstGeom prst="rect">
            <a:avLst/>
          </a:prstGeom>
          <a:solidFill>
            <a:srgbClr val="E9B4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9"/>
          <p:cNvSpPr txBox="1"/>
          <p:nvPr/>
        </p:nvSpPr>
        <p:spPr>
          <a:xfrm>
            <a:off x="3913456" y="1823673"/>
            <a:ext cx="164671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" altLang="zh-TW" sz="1500" b="1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yolo v3</a:t>
            </a:r>
            <a:endParaRPr lang="en" altLang="zh-TW" sz="1100" dirty="0"/>
          </a:p>
        </p:txBody>
      </p:sp>
      <p:sp>
        <p:nvSpPr>
          <p:cNvPr id="468" name="Google Shape;468;p59"/>
          <p:cNvSpPr txBox="1"/>
          <p:nvPr/>
        </p:nvSpPr>
        <p:spPr>
          <a:xfrm>
            <a:off x="4019975" y="2384847"/>
            <a:ext cx="1433674" cy="143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Bounding Box prediction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Prediction across scale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Extractor</a:t>
            </a:r>
            <a:endParaRPr sz="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6069135" y="1670679"/>
            <a:ext cx="1990638" cy="2863956"/>
          </a:xfrm>
          <a:prstGeom prst="rect">
            <a:avLst/>
          </a:prstGeom>
          <a:solidFill>
            <a:srgbClr val="D4CFC3">
              <a:alpha val="4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6182576" y="1821754"/>
            <a:ext cx="164671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yolo v4</a:t>
            </a:r>
            <a:endParaRPr sz="1100" dirty="0"/>
          </a:p>
        </p:txBody>
      </p:sp>
      <p:sp>
        <p:nvSpPr>
          <p:cNvPr id="471" name="Google Shape;471;p59"/>
          <p:cNvSpPr txBox="1"/>
          <p:nvPr/>
        </p:nvSpPr>
        <p:spPr>
          <a:xfrm>
            <a:off x="6198204" y="2283668"/>
            <a:ext cx="1732500" cy="198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BACKBONE: CSPDARKNET53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NECK: SPP+PAN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Mosaic data augmentation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 err="1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Dropblock</a:t>
            </a:r>
            <a:r>
              <a:rPr lang="en-US" sz="800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 regularization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Mish activation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IOU loss</a:t>
            </a:r>
          </a:p>
          <a:p>
            <a:pPr marL="209550" marR="0" lvl="0" indent="-17145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31342D"/>
                </a:solidFill>
                <a:latin typeface="KoHo"/>
                <a:ea typeface="KoHo"/>
                <a:cs typeface="KoHo"/>
                <a:sym typeface="KoHo"/>
              </a:rPr>
              <a:t>Self-Adversarial Training(SAT)</a:t>
            </a:r>
            <a:endParaRPr sz="800" dirty="0">
              <a:solidFill>
                <a:srgbClr val="31342D"/>
              </a:solidFill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DDC2B98-8B3C-EA40-B2B3-F5EDE77C540C}"/>
              </a:ext>
            </a:extLst>
          </p:cNvPr>
          <p:cNvSpPr txBox="1"/>
          <p:nvPr/>
        </p:nvSpPr>
        <p:spPr>
          <a:xfrm>
            <a:off x="8059773" y="4605148"/>
            <a:ext cx="290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6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679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875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/>
        </p:nvSpPr>
        <p:spPr>
          <a:xfrm>
            <a:off x="548968" y="344218"/>
            <a:ext cx="1781855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Yolo v2</a:t>
            </a:r>
            <a:endParaRPr sz="800" dirty="0"/>
          </a:p>
        </p:txBody>
      </p:sp>
      <p:sp>
        <p:nvSpPr>
          <p:cNvPr id="374" name="Google Shape;374;p56"/>
          <p:cNvSpPr txBox="1"/>
          <p:nvPr/>
        </p:nvSpPr>
        <p:spPr>
          <a:xfrm>
            <a:off x="1753282" y="5283577"/>
            <a:ext cx="236994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TITLE EXAMPLE</a:t>
            </a:r>
            <a:endParaRPr sz="11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C128FB-BAFF-AF45-B0C0-10443F31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90" y="1435897"/>
            <a:ext cx="2225862" cy="159256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7F969AA-6576-154E-B5F5-88598847F5AB}"/>
              </a:ext>
            </a:extLst>
          </p:cNvPr>
          <p:cNvSpPr txBox="1"/>
          <p:nvPr/>
        </p:nvSpPr>
        <p:spPr>
          <a:xfrm>
            <a:off x="1217892" y="1001073"/>
            <a:ext cx="2984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Anchor boxes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F4B00-ED9A-734E-9FD7-340365AB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505" y="3318822"/>
            <a:ext cx="4082085" cy="159256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2AC457-188F-004C-B95A-9566A704F250}"/>
              </a:ext>
            </a:extLst>
          </p:cNvPr>
          <p:cNvSpPr txBox="1"/>
          <p:nvPr/>
        </p:nvSpPr>
        <p:spPr>
          <a:xfrm>
            <a:off x="3675157" y="2965828"/>
            <a:ext cx="2725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Multi scale Training</a:t>
            </a:r>
            <a:endParaRPr kumimoji="1" lang="zh-TW" altLang="en-US" dirty="0"/>
          </a:p>
        </p:txBody>
      </p:sp>
      <p:pic>
        <p:nvPicPr>
          <p:cNvPr id="9" name="圖片 8" descr="一張含有 文字, 收據 的圖片&#10;&#10;自動產生的描述">
            <a:extLst>
              <a:ext uri="{FF2B5EF4-FFF2-40B4-BE49-F238E27FC236}">
                <a16:creationId xmlns:a16="http://schemas.microsoft.com/office/drawing/2014/main" id="{C0735233-09DA-7D42-A5BB-C9BA4F478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807" y="728979"/>
            <a:ext cx="1994301" cy="241129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D3FACBF-917E-BC42-88CC-44A55A143F90}"/>
              </a:ext>
            </a:extLst>
          </p:cNvPr>
          <p:cNvSpPr txBox="1"/>
          <p:nvPr/>
        </p:nvSpPr>
        <p:spPr>
          <a:xfrm>
            <a:off x="5858781" y="377339"/>
            <a:ext cx="1921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Darknet-19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5D144-4C4C-3C40-9184-20A08FDA9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797" y="782769"/>
            <a:ext cx="2415381" cy="160198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1D6A65-9451-FD4E-9F27-8BBD3BAFA537}"/>
              </a:ext>
            </a:extLst>
          </p:cNvPr>
          <p:cNvSpPr txBox="1"/>
          <p:nvPr/>
        </p:nvSpPr>
        <p:spPr>
          <a:xfrm>
            <a:off x="8055033" y="4538646"/>
            <a:ext cx="332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7</a:t>
            </a:r>
            <a:endParaRPr kumimoji="1" lang="zh-TW" alt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B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6518A70-08F7-8841-AC00-B9570CE595A1}"/>
              </a:ext>
            </a:extLst>
          </p:cNvPr>
          <p:cNvSpPr txBox="1"/>
          <p:nvPr/>
        </p:nvSpPr>
        <p:spPr>
          <a:xfrm>
            <a:off x="457200" y="422329"/>
            <a:ext cx="1525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2400" b="1" dirty="0">
                <a:solidFill>
                  <a:schemeClr val="lt1"/>
                </a:solidFill>
                <a:latin typeface="KoHo"/>
                <a:ea typeface="KoHo"/>
                <a:cs typeface="KoHo"/>
                <a:sym typeface="KoHo"/>
              </a:rPr>
              <a:t>Yolo v3</a:t>
            </a:r>
            <a:endParaRPr lang="en" altLang="zh-TW" sz="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1458B7-48A5-EF4A-84F0-FE13AF81432F}"/>
              </a:ext>
            </a:extLst>
          </p:cNvPr>
          <p:cNvSpPr txBox="1"/>
          <p:nvPr/>
        </p:nvSpPr>
        <p:spPr>
          <a:xfrm>
            <a:off x="770965" y="1264024"/>
            <a:ext cx="296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Prediction across scale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297725-E2A5-D744-A6AA-38DDEAE12726}"/>
              </a:ext>
            </a:extLst>
          </p:cNvPr>
          <p:cNvSpPr txBox="1"/>
          <p:nvPr/>
        </p:nvSpPr>
        <p:spPr>
          <a:xfrm>
            <a:off x="5762161" y="1018695"/>
            <a:ext cx="2805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Feature Extractor-Darknet 53</a:t>
            </a:r>
            <a:endParaRPr kumimoji="1" lang="zh-TW" altLang="en-US" dirty="0"/>
          </a:p>
        </p:txBody>
      </p:sp>
      <p:pic>
        <p:nvPicPr>
          <p:cNvPr id="11" name="圖片 10" descr="一張含有 桌 的圖片&#10;&#10;自動產生的描述">
            <a:extLst>
              <a:ext uri="{FF2B5EF4-FFF2-40B4-BE49-F238E27FC236}">
                <a16:creationId xmlns:a16="http://schemas.microsoft.com/office/drawing/2014/main" id="{07ED077A-129D-8F42-A70F-BC4F50FD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595" y="1417912"/>
            <a:ext cx="2175086" cy="30726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DF193C6-D6A2-5547-9E4D-1C1B0AF7B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9" y="1797942"/>
            <a:ext cx="5173579" cy="177230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134C3E-67A4-1B4E-97C2-07BA18F78D50}"/>
              </a:ext>
            </a:extLst>
          </p:cNvPr>
          <p:cNvSpPr txBox="1"/>
          <p:nvPr/>
        </p:nvSpPr>
        <p:spPr>
          <a:xfrm>
            <a:off x="8252681" y="4671650"/>
            <a:ext cx="274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400" dirty="0"/>
              <a:t>8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67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A994CEF-9DCD-134A-9A7D-4A084A6D571A}"/>
              </a:ext>
            </a:extLst>
          </p:cNvPr>
          <p:cNvSpPr txBox="1"/>
          <p:nvPr/>
        </p:nvSpPr>
        <p:spPr>
          <a:xfrm>
            <a:off x="467833" y="36161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2400" b="1" dirty="0">
                <a:solidFill>
                  <a:schemeClr val="tx1"/>
                </a:solidFill>
                <a:latin typeface="KoHo"/>
                <a:ea typeface="KoHo"/>
                <a:cs typeface="KoHo"/>
                <a:sym typeface="KoHo"/>
              </a:rPr>
              <a:t>Yolo v4</a:t>
            </a:r>
            <a:endParaRPr lang="en" altLang="zh-TW" sz="2400" dirty="0">
              <a:solidFill>
                <a:schemeClr val="tx1"/>
              </a:solidFill>
            </a:endParaRPr>
          </a:p>
        </p:txBody>
      </p:sp>
      <p:pic>
        <p:nvPicPr>
          <p:cNvPr id="7" name="圖片 6" descr="一張含有 狗 的圖片&#10;&#10;自動產生的描述">
            <a:extLst>
              <a:ext uri="{FF2B5EF4-FFF2-40B4-BE49-F238E27FC236}">
                <a16:creationId xmlns:a16="http://schemas.microsoft.com/office/drawing/2014/main" id="{DC96B85B-30AF-A647-AE4C-DBF721D9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64" y="1501729"/>
            <a:ext cx="2916517" cy="107002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406091D-EF93-E540-99C2-AFF775C326EB}"/>
              </a:ext>
            </a:extLst>
          </p:cNvPr>
          <p:cNvSpPr txBox="1"/>
          <p:nvPr/>
        </p:nvSpPr>
        <p:spPr>
          <a:xfrm>
            <a:off x="812800" y="1111624"/>
            <a:ext cx="2916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DropBlock</a:t>
            </a:r>
            <a:r>
              <a:rPr kumimoji="1" lang="en-US" altLang="zh-TW" dirty="0"/>
              <a:t> regularization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C3A741C-E628-554C-90A7-104B59327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84" y="670094"/>
            <a:ext cx="2604760" cy="962972"/>
          </a:xfrm>
          <a:prstGeom prst="rect">
            <a:avLst/>
          </a:prstGeom>
        </p:spPr>
      </p:pic>
      <p:pic>
        <p:nvPicPr>
          <p:cNvPr id="12" name="圖片 11" descr="一張含有 文字, 收據 的圖片&#10;&#10;自動產生的描述">
            <a:extLst>
              <a:ext uri="{FF2B5EF4-FFF2-40B4-BE49-F238E27FC236}">
                <a16:creationId xmlns:a16="http://schemas.microsoft.com/office/drawing/2014/main" id="{F3044CFC-1384-BC41-9C80-932C74AD0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84" y="2282649"/>
            <a:ext cx="2443950" cy="213845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A86F7ED-CEDA-4E47-AF3E-B1F4C8439C5E}"/>
              </a:ext>
            </a:extLst>
          </p:cNvPr>
          <p:cNvSpPr txBox="1"/>
          <p:nvPr/>
        </p:nvSpPr>
        <p:spPr>
          <a:xfrm>
            <a:off x="5414684" y="1805101"/>
            <a:ext cx="2291961" cy="3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CIOU loss 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5BA50B-89E6-A84E-AB69-735024B3452C}"/>
              </a:ext>
            </a:extLst>
          </p:cNvPr>
          <p:cNvSpPr txBox="1"/>
          <p:nvPr/>
        </p:nvSpPr>
        <p:spPr>
          <a:xfrm>
            <a:off x="1329208" y="2697816"/>
            <a:ext cx="280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Mosaic data augmentation</a:t>
            </a:r>
            <a:endParaRPr kumimoji="1" lang="zh-TW" altLang="en-US" dirty="0"/>
          </a:p>
        </p:txBody>
      </p:sp>
      <p:pic>
        <p:nvPicPr>
          <p:cNvPr id="16" name="圖片 15" descr="一張含有 文字, 差異 的圖片&#10;&#10;自動產生的描述">
            <a:extLst>
              <a:ext uri="{FF2B5EF4-FFF2-40B4-BE49-F238E27FC236}">
                <a16:creationId xmlns:a16="http://schemas.microsoft.com/office/drawing/2014/main" id="{521E3307-3CF4-2840-8D74-E81190BE7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208" y="3131659"/>
            <a:ext cx="2849249" cy="175970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57BE905-42EF-3B45-A8CB-CC3A66DD3F4B}"/>
              </a:ext>
            </a:extLst>
          </p:cNvPr>
          <p:cNvSpPr txBox="1"/>
          <p:nvPr/>
        </p:nvSpPr>
        <p:spPr>
          <a:xfrm>
            <a:off x="6058804" y="4499503"/>
            <a:ext cx="2849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100" dirty="0"/>
              <a:t>重疊面積、中心點距離及長寬比 </a:t>
            </a:r>
            <a:endParaRPr kumimoji="1" lang="zh-TW" altLang="en-US" sz="11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018E1C6-DC90-2441-884D-A0F8F4DBD2DD}"/>
              </a:ext>
            </a:extLst>
          </p:cNvPr>
          <p:cNvSpPr txBox="1"/>
          <p:nvPr/>
        </p:nvSpPr>
        <p:spPr>
          <a:xfrm>
            <a:off x="8104909" y="4630308"/>
            <a:ext cx="282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9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45959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6491C8"/>
      </a:dk2>
      <a:lt2>
        <a:srgbClr val="283440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338</Words>
  <Application>Microsoft Macintosh PowerPoint</Application>
  <PresentationFormat>如螢幕大小 (16:9)</PresentationFormat>
  <Paragraphs>93</Paragraphs>
  <Slides>14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KoHo</vt:lpstr>
      <vt:lpstr>Arial</vt:lpstr>
      <vt:lpstr>Songti SC</vt:lpstr>
      <vt:lpstr>Open Sans</vt:lpstr>
      <vt:lpstr>Montserrat</vt:lpstr>
      <vt:lpstr>Calibri</vt:lpstr>
      <vt:lpstr>Simple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吳冠志</cp:lastModifiedBy>
  <cp:revision>7</cp:revision>
  <dcterms:modified xsi:type="dcterms:W3CDTF">2022-01-17T00:42:17Z</dcterms:modified>
</cp:coreProperties>
</file>